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1" r:id="rId5"/>
    <p:sldMasterId id="2147483674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y="13716000" cx="24387175"/>
  <p:notesSz cx="6858000" cy="9144000"/>
  <p:embeddedFontLst>
    <p:embeddedFont>
      <p:font typeface="Montserrat"/>
      <p:regular r:id="rId37"/>
      <p:bold r:id="rId38"/>
      <p:italic r:id="rId39"/>
      <p:boldItalic r:id="rId40"/>
    </p:embeddedFont>
    <p:embeddedFont>
      <p:font typeface="Montserrat Medium"/>
      <p:regular r:id="rId41"/>
      <p:bold r:id="rId42"/>
      <p:italic r:id="rId43"/>
      <p:boldItalic r:id="rId44"/>
    </p:embeddedFont>
    <p:embeddedFont>
      <p:font typeface="Montserrat Light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9" roundtripDataSignature="AMtx7mjchkuuGIFH/oe4sWq5ws2rJw6v5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2C39A27-4BAE-45A1-A8F5-9B8828152FDF}">
  <a:tblStyle styleId="{32C39A27-4BAE-45A1-A8F5-9B8828152FD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Italic.fntdata"/><Relationship Id="rId42" Type="http://schemas.openxmlformats.org/officeDocument/2006/relationships/font" Target="fonts/MontserratMedium-bold.fntdata"/><Relationship Id="rId41" Type="http://schemas.openxmlformats.org/officeDocument/2006/relationships/font" Target="fonts/MontserratMedium-regular.fntdata"/><Relationship Id="rId44" Type="http://schemas.openxmlformats.org/officeDocument/2006/relationships/font" Target="fonts/MontserratMedium-boldItalic.fntdata"/><Relationship Id="rId43" Type="http://schemas.openxmlformats.org/officeDocument/2006/relationships/font" Target="fonts/MontserratMedium-italic.fntdata"/><Relationship Id="rId46" Type="http://schemas.openxmlformats.org/officeDocument/2006/relationships/font" Target="fonts/MontserratLight-bold.fntdata"/><Relationship Id="rId45" Type="http://schemas.openxmlformats.org/officeDocument/2006/relationships/font" Target="fonts/MontserratLight-regular.fntdata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48" Type="http://schemas.openxmlformats.org/officeDocument/2006/relationships/font" Target="fonts/MontserratLight-boldItalic.fntdata"/><Relationship Id="rId47" Type="http://schemas.openxmlformats.org/officeDocument/2006/relationships/font" Target="fonts/MontserratLight-italic.fntdata"/><Relationship Id="rId49" Type="http://customschemas.google.com/relationships/presentationmetadata" Target="meta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font" Target="fonts/Montserrat-regular.fntdata"/><Relationship Id="rId36" Type="http://schemas.openxmlformats.org/officeDocument/2006/relationships/slide" Target="slides/slide29.xml"/><Relationship Id="rId39" Type="http://schemas.openxmlformats.org/officeDocument/2006/relationships/font" Target="fonts/Montserrat-italic.fntdata"/><Relationship Id="rId38" Type="http://schemas.openxmlformats.org/officeDocument/2006/relationships/font" Target="fonts/Montserrat-bold.fntdata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7" name="Google Shape;197;p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f40b992eec_0_1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2" name="Google Shape;262;g1f40b992eec_0_1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4a2a1c1d8_2_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1" name="Google Shape;271;g1f4a2a1c1d8_2_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c539f77800_4_51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0" name="Google Shape;280;g2c539f77800_4_51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40b992eec_0_2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7" name="Google Shape;287;g1f40b992eec_0_2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f4a141957f_0_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6" name="Google Shape;296;g1f4a141957f_0_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f4a141957f_0_1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7" name="Google Shape;307;g1f4a141957f_0_1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f4a2a1c1d8_0_2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4" name="Google Shape;324;g1f4a2a1c1d8_0_2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2c539f77800_4_58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2c539f77800_4_58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2c539f77800_4_580:notes"/>
          <p:cNvSpPr txBox="1"/>
          <p:nvPr>
            <p:ph idx="12" type="sldNum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2c539f77800_4_59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3" name="Google Shape;343;g2c539f77800_4_59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c57f0bf9fe_0_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0" name="Google Shape;350;g2c57f0bf9fe_0_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4" name="Google Shape;204;p2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f4a2a1c1d8_1_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0" name="Google Shape;360;g1f4a2a1c1d8_1_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c539f77800_4_60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0" name="Google Shape;370;g2c539f77800_4_60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f4a141957f_0_7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Red indicates failures, where the Settlement service was unable to service the request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Very important to </a:t>
            </a:r>
            <a:r>
              <a:rPr lang="en-US"/>
              <a:t>note</a:t>
            </a:r>
            <a:r>
              <a:rPr lang="en-US"/>
              <a:t> that these were </a:t>
            </a:r>
            <a:r>
              <a:rPr lang="en-US"/>
              <a:t>conducted</a:t>
            </a:r>
            <a:r>
              <a:rPr lang="en-US"/>
              <a:t> under very </a:t>
            </a:r>
            <a:r>
              <a:rPr lang="en-US"/>
              <a:t>stressful</a:t>
            </a:r>
            <a:r>
              <a:rPr lang="en-US"/>
              <a:t> testing, that would highly unlikely mimic a production like environment.</a:t>
            </a:r>
            <a:endParaRPr/>
          </a:p>
        </p:txBody>
      </p:sp>
      <p:sp>
        <p:nvSpPr>
          <p:cNvPr id="377" name="Google Shape;377;g1f4a141957f_0_7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f4a141957f_0_86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9" name="Google Shape;389;g1f4a141957f_0_86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1f4a141957f_0_98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0" name="Google Shape;400;g1f4a141957f_0_98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2c539f77800_4_61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1" name="Google Shape;411;g2c539f77800_4_61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f4a141957f_0_3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>
              <a:solidFill>
                <a:schemeClr val="accent2"/>
              </a:solidFill>
            </a:endParaRPr>
          </a:p>
        </p:txBody>
      </p:sp>
      <p:sp>
        <p:nvSpPr>
          <p:cNvPr id="418" name="Google Shape;418;g1f4a141957f_0_3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f4a141957f_0_10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9" name="Google Shape;429;g1f4a141957f_0_10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1f4a141957f_0_3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8" name="Google Shape;438;g1f4a141957f_0_3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6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7" name="Google Shape;447;p26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c539f77800_4_16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g2c539f77800_4_16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c539f77800_4_397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g2c539f77800_4_397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c539f77800_4_403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2c539f77800_4_403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c539f77800_4_40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2c539f77800_4_40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c539f77800_4_415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2c539f77800_4_415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c539f77800_4_421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2c539f77800_4_421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c539f77800_4_509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5" name="Google Shape;255;g2c539f77800_4_509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44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44"/>
          <p:cNvSpPr txBox="1"/>
          <p:nvPr>
            <p:ph idx="1" type="body"/>
          </p:nvPr>
        </p:nvSpPr>
        <p:spPr>
          <a:xfrm>
            <a:off x="1676520" y="3651120"/>
            <a:ext cx="210337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44"/>
          <p:cNvSpPr txBox="1"/>
          <p:nvPr>
            <p:ph idx="2" type="body"/>
          </p:nvPr>
        </p:nvSpPr>
        <p:spPr>
          <a:xfrm>
            <a:off x="1676520" y="8196480"/>
            <a:ext cx="210337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45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5"/>
          <p:cNvSpPr txBox="1"/>
          <p:nvPr>
            <p:ph idx="1" type="body"/>
          </p:nvPr>
        </p:nvSpPr>
        <p:spPr>
          <a:xfrm>
            <a:off x="167652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45"/>
          <p:cNvSpPr txBox="1"/>
          <p:nvPr>
            <p:ph idx="2" type="body"/>
          </p:nvPr>
        </p:nvSpPr>
        <p:spPr>
          <a:xfrm>
            <a:off x="1245456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45"/>
          <p:cNvSpPr txBox="1"/>
          <p:nvPr>
            <p:ph idx="3" type="body"/>
          </p:nvPr>
        </p:nvSpPr>
        <p:spPr>
          <a:xfrm>
            <a:off x="1676520" y="819648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5"/>
          <p:cNvSpPr txBox="1"/>
          <p:nvPr>
            <p:ph idx="4" type="body"/>
          </p:nvPr>
        </p:nvSpPr>
        <p:spPr>
          <a:xfrm>
            <a:off x="12454560" y="819648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46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46"/>
          <p:cNvSpPr txBox="1"/>
          <p:nvPr>
            <p:ph idx="1" type="body"/>
          </p:nvPr>
        </p:nvSpPr>
        <p:spPr>
          <a:xfrm>
            <a:off x="1676520" y="365112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6"/>
          <p:cNvSpPr txBox="1"/>
          <p:nvPr>
            <p:ph idx="2" type="body"/>
          </p:nvPr>
        </p:nvSpPr>
        <p:spPr>
          <a:xfrm>
            <a:off x="8788320" y="365112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46"/>
          <p:cNvSpPr txBox="1"/>
          <p:nvPr>
            <p:ph idx="3" type="body"/>
          </p:nvPr>
        </p:nvSpPr>
        <p:spPr>
          <a:xfrm>
            <a:off x="15899760" y="365112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46"/>
          <p:cNvSpPr txBox="1"/>
          <p:nvPr>
            <p:ph idx="4" type="body"/>
          </p:nvPr>
        </p:nvSpPr>
        <p:spPr>
          <a:xfrm>
            <a:off x="1676520" y="819648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6"/>
          <p:cNvSpPr txBox="1"/>
          <p:nvPr>
            <p:ph idx="5" type="body"/>
          </p:nvPr>
        </p:nvSpPr>
        <p:spPr>
          <a:xfrm>
            <a:off x="8788320" y="819648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6"/>
          <p:cNvSpPr txBox="1"/>
          <p:nvPr>
            <p:ph idx="6" type="body"/>
          </p:nvPr>
        </p:nvSpPr>
        <p:spPr>
          <a:xfrm>
            <a:off x="15899760" y="819648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7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7"/>
          <p:cNvSpPr txBox="1"/>
          <p:nvPr>
            <p:ph idx="1" type="subTitle"/>
          </p:nvPr>
        </p:nvSpPr>
        <p:spPr>
          <a:xfrm>
            <a:off x="1676520" y="3651120"/>
            <a:ext cx="210337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8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8"/>
          <p:cNvSpPr txBox="1"/>
          <p:nvPr>
            <p:ph idx="1" type="body"/>
          </p:nvPr>
        </p:nvSpPr>
        <p:spPr>
          <a:xfrm>
            <a:off x="1676520" y="3651120"/>
            <a:ext cx="210337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9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49"/>
          <p:cNvSpPr txBox="1"/>
          <p:nvPr>
            <p:ph idx="1" type="body"/>
          </p:nvPr>
        </p:nvSpPr>
        <p:spPr>
          <a:xfrm>
            <a:off x="1676520" y="3651120"/>
            <a:ext cx="102643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9"/>
          <p:cNvSpPr txBox="1"/>
          <p:nvPr>
            <p:ph idx="2" type="body"/>
          </p:nvPr>
        </p:nvSpPr>
        <p:spPr>
          <a:xfrm>
            <a:off x="12454560" y="3651120"/>
            <a:ext cx="102643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0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1"/>
          <p:cNvSpPr txBox="1"/>
          <p:nvPr>
            <p:ph idx="1" type="subTitle"/>
          </p:nvPr>
        </p:nvSpPr>
        <p:spPr>
          <a:xfrm>
            <a:off x="1676520" y="730080"/>
            <a:ext cx="18869040" cy="12288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52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52"/>
          <p:cNvSpPr txBox="1"/>
          <p:nvPr>
            <p:ph idx="1" type="body"/>
          </p:nvPr>
        </p:nvSpPr>
        <p:spPr>
          <a:xfrm>
            <a:off x="167652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52"/>
          <p:cNvSpPr txBox="1"/>
          <p:nvPr>
            <p:ph idx="2" type="body"/>
          </p:nvPr>
        </p:nvSpPr>
        <p:spPr>
          <a:xfrm>
            <a:off x="12454560" y="3651120"/>
            <a:ext cx="102643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52"/>
          <p:cNvSpPr txBox="1"/>
          <p:nvPr>
            <p:ph idx="3" type="body"/>
          </p:nvPr>
        </p:nvSpPr>
        <p:spPr>
          <a:xfrm>
            <a:off x="1676520" y="819648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6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6"/>
          <p:cNvSpPr txBox="1"/>
          <p:nvPr>
            <p:ph idx="1" type="subTitle"/>
          </p:nvPr>
        </p:nvSpPr>
        <p:spPr>
          <a:xfrm>
            <a:off x="1676520" y="3651120"/>
            <a:ext cx="210337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53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53"/>
          <p:cNvSpPr txBox="1"/>
          <p:nvPr>
            <p:ph idx="1" type="body"/>
          </p:nvPr>
        </p:nvSpPr>
        <p:spPr>
          <a:xfrm>
            <a:off x="1676520" y="3651120"/>
            <a:ext cx="102643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53"/>
          <p:cNvSpPr txBox="1"/>
          <p:nvPr>
            <p:ph idx="2" type="body"/>
          </p:nvPr>
        </p:nvSpPr>
        <p:spPr>
          <a:xfrm>
            <a:off x="1245456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53"/>
          <p:cNvSpPr txBox="1"/>
          <p:nvPr>
            <p:ph idx="3" type="body"/>
          </p:nvPr>
        </p:nvSpPr>
        <p:spPr>
          <a:xfrm>
            <a:off x="12454560" y="819648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4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54"/>
          <p:cNvSpPr txBox="1"/>
          <p:nvPr>
            <p:ph idx="1" type="body"/>
          </p:nvPr>
        </p:nvSpPr>
        <p:spPr>
          <a:xfrm>
            <a:off x="167652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54"/>
          <p:cNvSpPr txBox="1"/>
          <p:nvPr>
            <p:ph idx="2" type="body"/>
          </p:nvPr>
        </p:nvSpPr>
        <p:spPr>
          <a:xfrm>
            <a:off x="1245456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54"/>
          <p:cNvSpPr txBox="1"/>
          <p:nvPr>
            <p:ph idx="3" type="body"/>
          </p:nvPr>
        </p:nvSpPr>
        <p:spPr>
          <a:xfrm>
            <a:off x="1676520" y="8196480"/>
            <a:ext cx="210337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55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55"/>
          <p:cNvSpPr txBox="1"/>
          <p:nvPr>
            <p:ph idx="1" type="body"/>
          </p:nvPr>
        </p:nvSpPr>
        <p:spPr>
          <a:xfrm>
            <a:off x="1676520" y="3651120"/>
            <a:ext cx="210337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55"/>
          <p:cNvSpPr txBox="1"/>
          <p:nvPr>
            <p:ph idx="2" type="body"/>
          </p:nvPr>
        </p:nvSpPr>
        <p:spPr>
          <a:xfrm>
            <a:off x="1676520" y="8196480"/>
            <a:ext cx="210337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6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56"/>
          <p:cNvSpPr txBox="1"/>
          <p:nvPr>
            <p:ph idx="1" type="body"/>
          </p:nvPr>
        </p:nvSpPr>
        <p:spPr>
          <a:xfrm>
            <a:off x="167652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56"/>
          <p:cNvSpPr txBox="1"/>
          <p:nvPr>
            <p:ph idx="2" type="body"/>
          </p:nvPr>
        </p:nvSpPr>
        <p:spPr>
          <a:xfrm>
            <a:off x="1245456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56"/>
          <p:cNvSpPr txBox="1"/>
          <p:nvPr>
            <p:ph idx="3" type="body"/>
          </p:nvPr>
        </p:nvSpPr>
        <p:spPr>
          <a:xfrm>
            <a:off x="1676520" y="819648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56"/>
          <p:cNvSpPr txBox="1"/>
          <p:nvPr>
            <p:ph idx="4" type="body"/>
          </p:nvPr>
        </p:nvSpPr>
        <p:spPr>
          <a:xfrm>
            <a:off x="12454560" y="819648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7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57"/>
          <p:cNvSpPr txBox="1"/>
          <p:nvPr>
            <p:ph idx="1" type="body"/>
          </p:nvPr>
        </p:nvSpPr>
        <p:spPr>
          <a:xfrm>
            <a:off x="1676520" y="365112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57"/>
          <p:cNvSpPr txBox="1"/>
          <p:nvPr>
            <p:ph idx="2" type="body"/>
          </p:nvPr>
        </p:nvSpPr>
        <p:spPr>
          <a:xfrm>
            <a:off x="8788320" y="365112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57"/>
          <p:cNvSpPr txBox="1"/>
          <p:nvPr>
            <p:ph idx="3" type="body"/>
          </p:nvPr>
        </p:nvSpPr>
        <p:spPr>
          <a:xfrm>
            <a:off x="15899760" y="365112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57"/>
          <p:cNvSpPr txBox="1"/>
          <p:nvPr>
            <p:ph idx="4" type="body"/>
          </p:nvPr>
        </p:nvSpPr>
        <p:spPr>
          <a:xfrm>
            <a:off x="1676520" y="819648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57"/>
          <p:cNvSpPr txBox="1"/>
          <p:nvPr>
            <p:ph idx="5" type="body"/>
          </p:nvPr>
        </p:nvSpPr>
        <p:spPr>
          <a:xfrm>
            <a:off x="8788320" y="819648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57"/>
          <p:cNvSpPr txBox="1"/>
          <p:nvPr>
            <p:ph idx="6" type="body"/>
          </p:nvPr>
        </p:nvSpPr>
        <p:spPr>
          <a:xfrm>
            <a:off x="15899760" y="8196480"/>
            <a:ext cx="677268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logo&#10;&#10;Description automatically generated" id="128" name="Google Shape;128;g2c539f77800_4_4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340246" y="-299102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g2c539f77800_4_433"/>
          <p:cNvSpPr txBox="1"/>
          <p:nvPr>
            <p:ph type="title"/>
          </p:nvPr>
        </p:nvSpPr>
        <p:spPr>
          <a:xfrm>
            <a:off x="567033" y="463062"/>
            <a:ext cx="23253000" cy="1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g2c539f77800_4_433"/>
          <p:cNvSpPr txBox="1"/>
          <p:nvPr>
            <p:ph idx="1" type="body"/>
          </p:nvPr>
        </p:nvSpPr>
        <p:spPr>
          <a:xfrm>
            <a:off x="567032" y="2144995"/>
            <a:ext cx="23253000" cy="102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g2c539f77800_4_433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g2c539f77800_4_433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3" name="Google Shape;133;g2c539f77800_4_4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434944" y="-20638"/>
            <a:ext cx="3385196" cy="36137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c539f77800_4_440"/>
          <p:cNvSpPr/>
          <p:nvPr/>
        </p:nvSpPr>
        <p:spPr>
          <a:xfrm>
            <a:off x="861219" y="3595738"/>
            <a:ext cx="23353500" cy="8531700"/>
          </a:xfrm>
          <a:prstGeom prst="roundRect">
            <a:avLst>
              <a:gd fmla="val 6683" name="adj"/>
            </a:avLst>
          </a:prstGeom>
          <a:solidFill>
            <a:srgbClr val="005A83">
              <a:alpha val="819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g2c539f77800_4_440"/>
          <p:cNvSpPr txBox="1"/>
          <p:nvPr>
            <p:ph type="ctrTitle"/>
          </p:nvPr>
        </p:nvSpPr>
        <p:spPr>
          <a:xfrm>
            <a:off x="1695847" y="4203903"/>
            <a:ext cx="12286200" cy="45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g2c539f77800_4_440"/>
          <p:cNvSpPr txBox="1"/>
          <p:nvPr>
            <p:ph idx="1" type="subTitle"/>
          </p:nvPr>
        </p:nvSpPr>
        <p:spPr>
          <a:xfrm>
            <a:off x="1695847" y="9308787"/>
            <a:ext cx="14344200" cy="23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38" name="Google Shape;138;g2c539f77800_4_440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g2c539f77800_4_440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0" name="Google Shape;140;g2c539f77800_4_4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95847" y="1224115"/>
            <a:ext cx="6612394" cy="17556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able, necklace, knot&#10;&#10;Description automatically generated" id="141" name="Google Shape;141;g2c539f77800_4_440"/>
          <p:cNvPicPr preferRelativeResize="0"/>
          <p:nvPr/>
        </p:nvPicPr>
        <p:blipFill rotWithShape="1">
          <a:blip r:embed="rId3">
            <a:alphaModFix amt="28000"/>
          </a:blip>
          <a:srcRect b="0" l="0" r="0" t="0"/>
          <a:stretch/>
        </p:blipFill>
        <p:spPr>
          <a:xfrm rot="-5098989">
            <a:off x="19097665" y="7495833"/>
            <a:ext cx="5031754" cy="50317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able, necklace, knot&#10;&#10;Description automatically generated" id="142" name="Google Shape;142;g2c539f77800_4_440"/>
          <p:cNvPicPr preferRelativeResize="0"/>
          <p:nvPr/>
        </p:nvPicPr>
        <p:blipFill rotWithShape="1">
          <a:blip r:embed="rId3">
            <a:alphaModFix amt="28000"/>
          </a:blip>
          <a:srcRect b="0" l="0" r="0" t="0"/>
          <a:stretch/>
        </p:blipFill>
        <p:spPr>
          <a:xfrm rot="-5098989">
            <a:off x="12290465" y="2043299"/>
            <a:ext cx="5031754" cy="50317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able, necklace, knot&#10;&#10;Description automatically generated" id="143" name="Google Shape;143;g2c539f77800_4_440"/>
          <p:cNvPicPr preferRelativeResize="0"/>
          <p:nvPr/>
        </p:nvPicPr>
        <p:blipFill rotWithShape="1">
          <a:blip r:embed="rId3">
            <a:alphaModFix amt="28000"/>
          </a:blip>
          <a:srcRect b="0" l="0" r="0" t="0"/>
          <a:stretch/>
        </p:blipFill>
        <p:spPr>
          <a:xfrm rot="-5098989">
            <a:off x="18421528" y="5444757"/>
            <a:ext cx="3699540" cy="36995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light&#10;&#10;Description automatically generated" id="145" name="Google Shape;145;g2c539f77800_4_4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2c539f77800_4_450"/>
          <p:cNvSpPr/>
          <p:nvPr/>
        </p:nvSpPr>
        <p:spPr>
          <a:xfrm>
            <a:off x="861219" y="3595738"/>
            <a:ext cx="23319600" cy="8531700"/>
          </a:xfrm>
          <a:prstGeom prst="roundRect">
            <a:avLst>
              <a:gd fmla="val 6683" name="adj"/>
            </a:avLst>
          </a:prstGeom>
          <a:solidFill>
            <a:srgbClr val="005A83">
              <a:alpha val="8196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2c539f77800_4_450"/>
          <p:cNvSpPr txBox="1"/>
          <p:nvPr>
            <p:ph type="ctrTitle"/>
          </p:nvPr>
        </p:nvSpPr>
        <p:spPr>
          <a:xfrm>
            <a:off x="1695847" y="4203903"/>
            <a:ext cx="12286200" cy="45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g2c539f77800_4_450"/>
          <p:cNvSpPr txBox="1"/>
          <p:nvPr>
            <p:ph idx="1" type="subTitle"/>
          </p:nvPr>
        </p:nvSpPr>
        <p:spPr>
          <a:xfrm>
            <a:off x="1695847" y="9308787"/>
            <a:ext cx="14344200" cy="23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49" name="Google Shape;149;g2c539f77800_4_450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g2c539f77800_4_450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1" name="Google Shape;151;g2c539f77800_4_4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5847" y="1224115"/>
            <a:ext cx="6612394" cy="17556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able, necklace, knot&#10;&#10;Description automatically generated" id="152" name="Google Shape;152;g2c539f77800_4_450"/>
          <p:cNvPicPr preferRelativeResize="0"/>
          <p:nvPr/>
        </p:nvPicPr>
        <p:blipFill rotWithShape="1">
          <a:blip r:embed="rId4">
            <a:alphaModFix amt="28000"/>
          </a:blip>
          <a:srcRect b="0" l="0" r="0" t="0"/>
          <a:stretch/>
        </p:blipFill>
        <p:spPr>
          <a:xfrm rot="-5098989">
            <a:off x="19097665" y="7495833"/>
            <a:ext cx="5031754" cy="50317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able, necklace, knot&#10;&#10;Description automatically generated" id="153" name="Google Shape;153;g2c539f77800_4_450"/>
          <p:cNvPicPr preferRelativeResize="0"/>
          <p:nvPr/>
        </p:nvPicPr>
        <p:blipFill rotWithShape="1">
          <a:blip r:embed="rId4">
            <a:alphaModFix amt="28000"/>
          </a:blip>
          <a:srcRect b="0" l="0" r="0" t="0"/>
          <a:stretch/>
        </p:blipFill>
        <p:spPr>
          <a:xfrm rot="-5098989">
            <a:off x="12290465" y="2043299"/>
            <a:ext cx="5031754" cy="503175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cable, necklace, knot&#10;&#10;Description automatically generated" id="154" name="Google Shape;154;g2c539f77800_4_450"/>
          <p:cNvPicPr preferRelativeResize="0"/>
          <p:nvPr/>
        </p:nvPicPr>
        <p:blipFill rotWithShape="1">
          <a:blip r:embed="rId4">
            <a:alphaModFix amt="28000"/>
          </a:blip>
          <a:srcRect b="0" l="0" r="0" t="0"/>
          <a:stretch/>
        </p:blipFill>
        <p:spPr>
          <a:xfrm rot="-5098989">
            <a:off x="18424535" y="5009182"/>
            <a:ext cx="3699540" cy="36995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c539f77800_4_461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g2c539f77800_4_461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g2c539f77800_4_461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g2c539f77800_4_461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c539f77800_4_466"/>
          <p:cNvSpPr txBox="1"/>
          <p:nvPr>
            <p:ph type="title"/>
          </p:nvPr>
        </p:nvSpPr>
        <p:spPr>
          <a:xfrm>
            <a:off x="1663917" y="3419477"/>
            <a:ext cx="21033900" cy="570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12000"/>
              <a:buFont typeface="Arial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g2c539f77800_4_466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3" name="Google Shape;163;g2c539f77800_4_466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g2c539f77800_4_466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7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7"/>
          <p:cNvSpPr txBox="1"/>
          <p:nvPr>
            <p:ph idx="1" type="body"/>
          </p:nvPr>
        </p:nvSpPr>
        <p:spPr>
          <a:xfrm>
            <a:off x="1676520" y="3651120"/>
            <a:ext cx="210337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logo&#10;&#10;Description automatically generated" id="166" name="Google Shape;166;g2c539f77800_4_47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2c539f77800_4_471"/>
          <p:cNvSpPr txBox="1"/>
          <p:nvPr>
            <p:ph type="title"/>
          </p:nvPr>
        </p:nvSpPr>
        <p:spPr>
          <a:xfrm>
            <a:off x="1663917" y="3419477"/>
            <a:ext cx="21033900" cy="570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12000"/>
              <a:buFont typeface="Arial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g2c539f77800_4_471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9" name="Google Shape;169;g2c539f77800_4_471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g2c539f77800_4_471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1" name="Google Shape;171;g2c539f77800_4_4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20240" y="437788"/>
            <a:ext cx="5226481" cy="5417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logo&#10;&#10;Description automatically generated" id="173" name="Google Shape;173;g2c539f77800_4_4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g2c539f77800_4_478"/>
          <p:cNvSpPr txBox="1"/>
          <p:nvPr>
            <p:ph idx="1" type="body"/>
          </p:nvPr>
        </p:nvSpPr>
        <p:spPr>
          <a:xfrm>
            <a:off x="567034" y="2384277"/>
            <a:ext cx="11474100" cy="9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5" name="Google Shape;175;g2c539f77800_4_478"/>
          <p:cNvSpPr txBox="1"/>
          <p:nvPr>
            <p:ph idx="2" type="body"/>
          </p:nvPr>
        </p:nvSpPr>
        <p:spPr>
          <a:xfrm>
            <a:off x="12346008" y="2384277"/>
            <a:ext cx="11474100" cy="9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6" name="Google Shape;176;g2c539f77800_4_478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g2c539f77800_4_478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8" name="Google Shape;178;g2c539f77800_4_478"/>
          <p:cNvSpPr txBox="1"/>
          <p:nvPr>
            <p:ph type="title"/>
          </p:nvPr>
        </p:nvSpPr>
        <p:spPr>
          <a:xfrm>
            <a:off x="567033" y="463062"/>
            <a:ext cx="23253000" cy="1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c539f77800_4_485"/>
          <p:cNvSpPr txBox="1"/>
          <p:nvPr>
            <p:ph type="title"/>
          </p:nvPr>
        </p:nvSpPr>
        <p:spPr>
          <a:xfrm>
            <a:off x="1679795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g2c539f77800_4_485"/>
          <p:cNvSpPr txBox="1"/>
          <p:nvPr>
            <p:ph idx="1" type="body"/>
          </p:nvPr>
        </p:nvSpPr>
        <p:spPr>
          <a:xfrm>
            <a:off x="1679796" y="3362326"/>
            <a:ext cx="10317000" cy="164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182" name="Google Shape;182;g2c539f77800_4_485"/>
          <p:cNvSpPr txBox="1"/>
          <p:nvPr>
            <p:ph idx="2" type="body"/>
          </p:nvPr>
        </p:nvSpPr>
        <p:spPr>
          <a:xfrm>
            <a:off x="1679796" y="5010150"/>
            <a:ext cx="10317000" cy="73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g2c539f77800_4_485"/>
          <p:cNvSpPr txBox="1"/>
          <p:nvPr>
            <p:ph idx="3" type="body"/>
          </p:nvPr>
        </p:nvSpPr>
        <p:spPr>
          <a:xfrm>
            <a:off x="12346007" y="3362326"/>
            <a:ext cx="10367700" cy="164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184" name="Google Shape;184;g2c539f77800_4_485"/>
          <p:cNvSpPr txBox="1"/>
          <p:nvPr>
            <p:ph idx="4" type="body"/>
          </p:nvPr>
        </p:nvSpPr>
        <p:spPr>
          <a:xfrm>
            <a:off x="12346007" y="5010150"/>
            <a:ext cx="10367700" cy="73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5" name="Google Shape;185;g2c539f77800_4_485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g2c539f77800_4_485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close up of a logo&#10;&#10;Description automatically generated" id="188" name="Google Shape;188;g2c539f77800_4_49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g2c539f77800_4_493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g2c539f77800_4_493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1" name="Google Shape;191;g2c539f77800_4_493"/>
          <p:cNvSpPr txBox="1"/>
          <p:nvPr>
            <p:ph type="title"/>
          </p:nvPr>
        </p:nvSpPr>
        <p:spPr>
          <a:xfrm>
            <a:off x="567033" y="463062"/>
            <a:ext cx="23253000" cy="1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c539f77800_4_498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g2c539f77800_4_498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8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8"/>
          <p:cNvSpPr txBox="1"/>
          <p:nvPr>
            <p:ph idx="1" type="body"/>
          </p:nvPr>
        </p:nvSpPr>
        <p:spPr>
          <a:xfrm>
            <a:off x="1676520" y="3651120"/>
            <a:ext cx="102643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8"/>
          <p:cNvSpPr txBox="1"/>
          <p:nvPr>
            <p:ph idx="2" type="body"/>
          </p:nvPr>
        </p:nvSpPr>
        <p:spPr>
          <a:xfrm>
            <a:off x="12454560" y="3651120"/>
            <a:ext cx="102643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9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0"/>
          <p:cNvSpPr txBox="1"/>
          <p:nvPr>
            <p:ph idx="1" type="subTitle"/>
          </p:nvPr>
        </p:nvSpPr>
        <p:spPr>
          <a:xfrm>
            <a:off x="1676520" y="730080"/>
            <a:ext cx="18869040" cy="122882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1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1"/>
          <p:cNvSpPr txBox="1"/>
          <p:nvPr>
            <p:ph idx="1" type="body"/>
          </p:nvPr>
        </p:nvSpPr>
        <p:spPr>
          <a:xfrm>
            <a:off x="167652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1"/>
          <p:cNvSpPr txBox="1"/>
          <p:nvPr>
            <p:ph idx="2" type="body"/>
          </p:nvPr>
        </p:nvSpPr>
        <p:spPr>
          <a:xfrm>
            <a:off x="12454560" y="3651120"/>
            <a:ext cx="102643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41"/>
          <p:cNvSpPr txBox="1"/>
          <p:nvPr>
            <p:ph idx="3" type="body"/>
          </p:nvPr>
        </p:nvSpPr>
        <p:spPr>
          <a:xfrm>
            <a:off x="1676520" y="819648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2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2"/>
          <p:cNvSpPr txBox="1"/>
          <p:nvPr>
            <p:ph idx="1" type="body"/>
          </p:nvPr>
        </p:nvSpPr>
        <p:spPr>
          <a:xfrm>
            <a:off x="1676520" y="3651120"/>
            <a:ext cx="102643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42"/>
          <p:cNvSpPr txBox="1"/>
          <p:nvPr>
            <p:ph idx="2" type="body"/>
          </p:nvPr>
        </p:nvSpPr>
        <p:spPr>
          <a:xfrm>
            <a:off x="1245456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42"/>
          <p:cNvSpPr txBox="1"/>
          <p:nvPr>
            <p:ph idx="3" type="body"/>
          </p:nvPr>
        </p:nvSpPr>
        <p:spPr>
          <a:xfrm>
            <a:off x="12454560" y="819648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3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43"/>
          <p:cNvSpPr txBox="1"/>
          <p:nvPr>
            <p:ph idx="1" type="body"/>
          </p:nvPr>
        </p:nvSpPr>
        <p:spPr>
          <a:xfrm>
            <a:off x="167652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43"/>
          <p:cNvSpPr txBox="1"/>
          <p:nvPr>
            <p:ph idx="2" type="body"/>
          </p:nvPr>
        </p:nvSpPr>
        <p:spPr>
          <a:xfrm>
            <a:off x="12454560" y="3651120"/>
            <a:ext cx="102643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43"/>
          <p:cNvSpPr txBox="1"/>
          <p:nvPr>
            <p:ph idx="3" type="body"/>
          </p:nvPr>
        </p:nvSpPr>
        <p:spPr>
          <a:xfrm>
            <a:off x="1676520" y="8196480"/>
            <a:ext cx="21033720" cy="4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5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440" y="0"/>
            <a:ext cx="24383520" cy="1371564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7"/>
          <p:cNvSpPr/>
          <p:nvPr/>
        </p:nvSpPr>
        <p:spPr>
          <a:xfrm>
            <a:off x="861120" y="3595680"/>
            <a:ext cx="25129440" cy="8531280"/>
          </a:xfrm>
          <a:custGeom>
            <a:rect b="b" l="l" r="r" t="t"/>
            <a:pathLst>
              <a:path extrusionOk="0" h="8531688" w="25129909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411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7"/>
          <p:cNvSpPr txBox="1"/>
          <p:nvPr>
            <p:ph type="title"/>
          </p:nvPr>
        </p:nvSpPr>
        <p:spPr>
          <a:xfrm>
            <a:off x="1695960" y="4204080"/>
            <a:ext cx="12285720" cy="45190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7"/>
          <p:cNvSpPr txBox="1"/>
          <p:nvPr>
            <p:ph idx="11" type="ftr"/>
          </p:nvPr>
        </p:nvSpPr>
        <p:spPr>
          <a:xfrm>
            <a:off x="8078400" y="12712680"/>
            <a:ext cx="8230320" cy="729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7"/>
          <p:cNvSpPr txBox="1"/>
          <p:nvPr>
            <p:ph idx="12" type="sldNum"/>
          </p:nvPr>
        </p:nvSpPr>
        <p:spPr>
          <a:xfrm>
            <a:off x="17223480" y="12712680"/>
            <a:ext cx="5486760" cy="729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" name="Google Shape;1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05840" y="913320"/>
            <a:ext cx="5226480" cy="541728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7"/>
          <p:cNvSpPr txBox="1"/>
          <p:nvPr>
            <p:ph idx="1" type="body"/>
          </p:nvPr>
        </p:nvSpPr>
        <p:spPr>
          <a:xfrm>
            <a:off x="1219320" y="3209400"/>
            <a:ext cx="21947760" cy="7954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3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440" y="0"/>
            <a:ext cx="24383520" cy="1371564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31"/>
          <p:cNvSpPr/>
          <p:nvPr/>
        </p:nvSpPr>
        <p:spPr>
          <a:xfrm>
            <a:off x="50040" y="564120"/>
            <a:ext cx="24386760" cy="5466600"/>
          </a:xfrm>
          <a:custGeom>
            <a:rect b="b" l="l" r="r" t="t"/>
            <a:pathLst>
              <a:path extrusionOk="0" h="5466945" w="24387176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549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31"/>
          <p:cNvSpPr txBox="1"/>
          <p:nvPr>
            <p:ph type="title"/>
          </p:nvPr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31"/>
          <p:cNvSpPr txBox="1"/>
          <p:nvPr>
            <p:ph idx="1" type="body"/>
          </p:nvPr>
        </p:nvSpPr>
        <p:spPr>
          <a:xfrm>
            <a:off x="1676520" y="3651120"/>
            <a:ext cx="21033720" cy="8702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31"/>
          <p:cNvSpPr txBox="1"/>
          <p:nvPr>
            <p:ph idx="11" type="ftr"/>
          </p:nvPr>
        </p:nvSpPr>
        <p:spPr>
          <a:xfrm>
            <a:off x="8078400" y="12712680"/>
            <a:ext cx="8230320" cy="729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1" name="Google Shape;71;p31"/>
          <p:cNvSpPr txBox="1"/>
          <p:nvPr>
            <p:ph idx="12" type="sldNum"/>
          </p:nvPr>
        </p:nvSpPr>
        <p:spPr>
          <a:xfrm>
            <a:off x="17223480" y="12712680"/>
            <a:ext cx="5486760" cy="729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2" name="Google Shape;7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280" y="730080"/>
            <a:ext cx="2437920" cy="252684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c539f77800_4_427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  <a:defRPr b="1" i="0" sz="88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3" name="Google Shape;123;g2c539f77800_4_427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g2c539f77800_4_427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g2c539f77800_4_427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6" name="Google Shape;126;g2c539f77800_4_42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676618" y="12727286"/>
            <a:ext cx="2317606" cy="615354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aws.amazon.com/ec2/instance-types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9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Relationship Id="rId4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"/>
          <p:cNvSpPr txBox="1"/>
          <p:nvPr/>
        </p:nvSpPr>
        <p:spPr>
          <a:xfrm>
            <a:off x="1695943" y="3899275"/>
            <a:ext cx="21219900" cy="45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2000">
                <a:solidFill>
                  <a:srgbClr val="005A84"/>
                </a:solidFill>
                <a:latin typeface="Montserrat"/>
                <a:ea typeface="Montserrat"/>
                <a:cs typeface="Montserrat"/>
                <a:sym typeface="Montserrat"/>
              </a:rPr>
              <a:t>Settlement Workstream</a:t>
            </a:r>
            <a:endParaRPr b="1" i="0" sz="12000" u="none" cap="none" strike="noStrike">
              <a:solidFill>
                <a:srgbClr val="005A8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p1"/>
          <p:cNvSpPr txBox="1"/>
          <p:nvPr/>
        </p:nvSpPr>
        <p:spPr>
          <a:xfrm>
            <a:off x="1695950" y="8942425"/>
            <a:ext cx="21014400" cy="32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Mojaloop Open Source</a:t>
            </a:r>
            <a:r>
              <a:rPr b="1"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i="0" lang="en-US" sz="4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Community Meeting</a:t>
            </a:r>
            <a:endParaRPr b="1" i="0" sz="4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t/>
            </a:r>
            <a:endParaRPr sz="4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-US" sz="4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Presented by Michael Richards, Sam Kummary &amp; Jason Bruwer</a:t>
            </a:r>
            <a:endParaRPr i="0" sz="4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2001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i="0" lang="en-US" sz="4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r>
              <a:rPr i="0" lang="en-US" sz="4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March</a:t>
            </a:r>
            <a:r>
              <a:rPr i="0" lang="en-US" sz="4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202</a:t>
            </a:r>
            <a:r>
              <a:rPr lang="en-US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i="0" sz="4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p1"/>
          <p:cNvSpPr txBox="1"/>
          <p:nvPr/>
        </p:nvSpPr>
        <p:spPr>
          <a:xfrm>
            <a:off x="17223480" y="12712680"/>
            <a:ext cx="5486760" cy="729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40b992eec_0_14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New Settlement in </a:t>
            </a: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vNow</a:t>
            </a:r>
            <a:endParaRPr b="1" sz="8800">
              <a:solidFill>
                <a:srgbClr val="00A3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g1f40b992eec_0_14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6" name="Google Shape;266;g1f40b992eec_0_14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g1f40b992eec_0_14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g1f40b992eec_0_14"/>
          <p:cNvSpPr txBox="1"/>
          <p:nvPr>
            <p:ph idx="1" type="body"/>
          </p:nvPr>
        </p:nvSpPr>
        <p:spPr>
          <a:xfrm>
            <a:off x="1676520" y="3651120"/>
            <a:ext cx="21033600" cy="87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647700" lvl="0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Workshops (scope &amp; effort) - in progress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647700" lvl="0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Main areas that will be impacted: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590550" lvl="1" marL="18859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lphaL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Fulfilment (enrich Kafka event to fyi Settlement framework)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590550" lvl="1" marL="18859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lphaL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New front-end to support the new Settlement Admin API for Hub operators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590550" lvl="1" marL="18859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lphaL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Processing of the settled events in order to update participant </a:t>
            </a: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liquidity and position accounts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f4a2a1c1d8_2_0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New</a:t>
            </a: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 Settlement in vNow</a:t>
            </a:r>
            <a:endParaRPr b="0" i="0" sz="7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g1f4a2a1c1d8_2_0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5" name="Google Shape;275;g1f4a2a1c1d8_2_0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g1f4a2a1c1d8_2_0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g1f4a2a1c1d8_2_0"/>
          <p:cNvSpPr txBox="1"/>
          <p:nvPr>
            <p:ph idx="1" type="body"/>
          </p:nvPr>
        </p:nvSpPr>
        <p:spPr>
          <a:xfrm>
            <a:off x="1676520" y="3651120"/>
            <a:ext cx="21033600" cy="87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596900" lvl="0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Montserrat Medium"/>
              <a:buAutoNum type="arabicPeriod"/>
            </a:pPr>
            <a:r>
              <a:rPr lang="en-US" sz="4000">
                <a:latin typeface="Montserrat Medium"/>
                <a:ea typeface="Montserrat Medium"/>
                <a:cs typeface="Montserrat Medium"/>
                <a:sym typeface="Montserrat Medium"/>
              </a:rPr>
              <a:t>Current Fulfil handler to generate a message that can be readily consumed by the new Settlement service</a:t>
            </a:r>
            <a:endParaRPr sz="4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596900" lvl="0" marL="9715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4000"/>
              <a:buFont typeface="Montserrat Medium"/>
              <a:buAutoNum type="arabicPeriod"/>
            </a:pPr>
            <a:r>
              <a:rPr lang="en-US" sz="4000">
                <a:latin typeface="Montserrat Medium"/>
                <a:ea typeface="Montserrat Medium"/>
                <a:cs typeface="Montserrat Medium"/>
                <a:sym typeface="Montserrat Medium"/>
              </a:rPr>
              <a:t>Upon settling (of a Settlement Matrix), a new handler to generate messages (or initiate calls) to adjust position and settlement account balances based on the settlement message</a:t>
            </a:r>
            <a:endParaRPr sz="4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596900" lvl="0" marL="9715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4000"/>
              <a:buFont typeface="Montserrat Medium"/>
              <a:buAutoNum type="arabicPeriod"/>
            </a:pPr>
            <a:r>
              <a:rPr lang="en-US" sz="4000">
                <a:latin typeface="Montserrat Medium"/>
                <a:ea typeface="Montserrat Medium"/>
                <a:cs typeface="Montserrat Medium"/>
                <a:sym typeface="Montserrat Medium"/>
              </a:rPr>
              <a:t>New Settlement to accommodate immediate / continuous settlement (to be capable of replacing all of the current settlement services)</a:t>
            </a:r>
            <a:endParaRPr sz="40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596900" lvl="0" marL="9715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4000"/>
              <a:buFont typeface="Montserrat Medium"/>
              <a:buAutoNum type="arabicPeriod"/>
            </a:pPr>
            <a:r>
              <a:rPr lang="en-US" sz="4000">
                <a:latin typeface="Montserrat Medium"/>
                <a:ea typeface="Montserrat Medium"/>
                <a:cs typeface="Montserrat Medium"/>
                <a:sym typeface="Montserrat Medium"/>
              </a:rPr>
              <a:t>Front-end for Hub Operators by integrating with Finance Portal</a:t>
            </a:r>
            <a:endParaRPr sz="4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c539f77800_4_515"/>
          <p:cNvSpPr txBox="1"/>
          <p:nvPr/>
        </p:nvSpPr>
        <p:spPr>
          <a:xfrm>
            <a:off x="1695943" y="3899275"/>
            <a:ext cx="21219900" cy="45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8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Performance Testing</a:t>
            </a:r>
            <a:endParaRPr b="1" sz="8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3" name="Google Shape;283;g2c539f77800_4_515"/>
          <p:cNvSpPr txBox="1"/>
          <p:nvPr/>
        </p:nvSpPr>
        <p:spPr>
          <a:xfrm>
            <a:off x="1695950" y="8942425"/>
            <a:ext cx="21014400" cy="32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-US" sz="4800">
                <a:solidFill>
                  <a:srgbClr val="005A84"/>
                </a:solidFill>
                <a:latin typeface="Montserrat"/>
                <a:ea typeface="Montserrat"/>
                <a:cs typeface="Montserrat"/>
                <a:sym typeface="Montserrat"/>
              </a:rPr>
              <a:t>Settlement Workstream</a:t>
            </a:r>
            <a:endParaRPr i="0" sz="4800" u="none" cap="none" strike="noStrike">
              <a:solidFill>
                <a:srgbClr val="005A8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g2c539f77800_4_515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40b992eec_0_23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Performance </a:t>
            </a: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Testing</a:t>
            </a:r>
            <a:endParaRPr b="1" sz="8800">
              <a:solidFill>
                <a:srgbClr val="00A3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g1f40b992eec_0_23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Google Shape;291;g1f40b992eec_0_23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g1f40b992eec_0_23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g1f40b992eec_0_23"/>
          <p:cNvSpPr txBox="1"/>
          <p:nvPr>
            <p:ph idx="1" type="body"/>
          </p:nvPr>
        </p:nvSpPr>
        <p:spPr>
          <a:xfrm>
            <a:off x="1676520" y="3651120"/>
            <a:ext cx="21033600" cy="87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647700" lvl="0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Environment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647700" lvl="0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Testing process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647700" lvl="0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Test cases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647700" lvl="0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Observations</a:t>
            </a:r>
            <a:endParaRPr sz="4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f4a141957f_0_0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Test e</a:t>
            </a: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nvironment</a:t>
            </a:r>
            <a:endParaRPr b="1" sz="8800">
              <a:solidFill>
                <a:srgbClr val="00A3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g1f4a141957f_0_0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0" name="Google Shape;300;g1f4a141957f_0_0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g1f4a141957f_0_0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2" name="Google Shape;302;g1f4a141957f_0_0"/>
          <p:cNvSpPr txBox="1"/>
          <p:nvPr/>
        </p:nvSpPr>
        <p:spPr>
          <a:xfrm>
            <a:off x="1082350" y="12712675"/>
            <a:ext cx="10749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graphicFrame>
        <p:nvGraphicFramePr>
          <p:cNvPr id="303" name="Google Shape;303;g1f4a141957f_0_0"/>
          <p:cNvGraphicFramePr/>
          <p:nvPr/>
        </p:nvGraphicFramePr>
        <p:xfrm>
          <a:off x="1676525" y="36511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{32C39A27-4BAE-45A1-A8F5-9B8828152FDF}</a:tableStyleId>
              </a:tblPr>
              <a:tblGrid>
                <a:gridCol w="2885625"/>
                <a:gridCol w="7269200"/>
                <a:gridCol w="6627325"/>
                <a:gridCol w="42514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Env</a:t>
                      </a:r>
                      <a:endParaRPr b="1"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Resources</a:t>
                      </a:r>
                      <a:endParaRPr b="1"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Services</a:t>
                      </a:r>
                      <a:endParaRPr b="1"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Hosted *</a:t>
                      </a:r>
                      <a:endParaRPr b="1"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(single instance)</a:t>
                      </a:r>
                      <a:endParaRPr b="1"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1 - Modest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 operators</a:t>
                      </a:r>
                      <a:endParaRPr b="1" sz="30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4572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 CPU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-4572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16GB RAM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-4572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AMD EPYC 7000 processors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Docker compose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TigerBeetle (single node)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Settlement (</a:t>
                      </a:r>
                      <a:r>
                        <a:rPr lang="en-US" sz="34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not clustered</a:t>
                      </a: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)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MongoDB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Kafka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Redis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Elastic stack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Prometheus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AWS m5a.xlarge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2 - A</a:t>
                      </a: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mped up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50 operators</a:t>
                      </a:r>
                      <a:endParaRPr b="1" sz="30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 CPU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64GB RAM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3600"/>
                        <a:buFont typeface="Montserrat"/>
                        <a:buChar char="-"/>
                      </a:pPr>
                      <a:r>
                        <a:rPr lang="en-US" sz="3600">
                          <a:solidFill>
                            <a:schemeClr val="dk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AMD EPYC 7000 processors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AWS m5a.4xlarge</a:t>
                      </a:r>
                      <a:endParaRPr sz="3600"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A3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4" name="Google Shape;304;g1f4a141957f_0_0"/>
          <p:cNvSpPr txBox="1"/>
          <p:nvPr>
            <p:ph idx="1" type="body"/>
          </p:nvPr>
        </p:nvSpPr>
        <p:spPr>
          <a:xfrm>
            <a:off x="1676525" y="9071097"/>
            <a:ext cx="21033600" cy="3282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Montserrat"/>
                <a:ea typeface="Montserrat"/>
                <a:cs typeface="Montserrat"/>
                <a:sym typeface="Montserrat"/>
              </a:rPr>
              <a:t>* Fairly</a:t>
            </a:r>
            <a:r>
              <a:rPr lang="en-US" sz="3000">
                <a:latin typeface="Montserrat"/>
                <a:ea typeface="Montserrat"/>
                <a:cs typeface="Montserrat"/>
                <a:sym typeface="Montserrat"/>
              </a:rPr>
              <a:t> suitable for s</a:t>
            </a:r>
            <a:r>
              <a:rPr lang="en-US" sz="3000">
                <a:latin typeface="Montserrat"/>
                <a:ea typeface="Montserrat"/>
                <a:cs typeface="Montserrat"/>
                <a:sym typeface="Montserrat"/>
              </a:rPr>
              <a:t>mall to mid-sized databases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3000">
                <a:latin typeface="Montserrat"/>
                <a:ea typeface="Montserrat"/>
                <a:cs typeface="Montserrat"/>
                <a:sym typeface="Montserrat"/>
              </a:rPr>
              <a:t>Reference</a:t>
            </a:r>
            <a:r>
              <a:rPr lang="en-US" sz="3000"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3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https://aws.amazon.com/ec2/instance-types/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1f4a141957f_0_18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Arial"/>
              <a:buNone/>
            </a:pPr>
            <a:r>
              <a:rPr b="1" lang="en-US" sz="8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Testing process</a:t>
            </a:r>
            <a:endParaRPr b="0" i="0" sz="8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g1f4a141957f_0_18"/>
          <p:cNvSpPr txBox="1"/>
          <p:nvPr/>
        </p:nvSpPr>
        <p:spPr>
          <a:xfrm>
            <a:off x="182140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1" name="Google Shape;311;g1f4a141957f_0_18"/>
          <p:cNvSpPr txBox="1"/>
          <p:nvPr/>
        </p:nvSpPr>
        <p:spPr>
          <a:xfrm>
            <a:off x="3908350" y="448145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g1f4a141957f_0_18"/>
          <p:cNvSpPr txBox="1"/>
          <p:nvPr/>
        </p:nvSpPr>
        <p:spPr>
          <a:xfrm>
            <a:off x="13931875" y="427535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3" name="Google Shape;313;g1f4a141957f_0_18"/>
          <p:cNvPicPr preferRelativeResize="0"/>
          <p:nvPr/>
        </p:nvPicPr>
        <p:blipFill rotWithShape="1">
          <a:blip r:embed="rId3">
            <a:alphaModFix/>
          </a:blip>
          <a:srcRect b="55390" l="5651" r="0" t="0"/>
          <a:stretch/>
        </p:blipFill>
        <p:spPr>
          <a:xfrm>
            <a:off x="13046575" y="4028025"/>
            <a:ext cx="9817501" cy="53401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314" name="Google Shape;314;g1f4a141957f_0_18"/>
          <p:cNvSpPr txBox="1"/>
          <p:nvPr/>
        </p:nvSpPr>
        <p:spPr>
          <a:xfrm>
            <a:off x="1494675" y="3380875"/>
            <a:ext cx="8011500" cy="677100"/>
          </a:xfrm>
          <a:prstGeom prst="rect">
            <a:avLst/>
          </a:prstGeom>
          <a:solidFill>
            <a:srgbClr val="005A8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Configure </a:t>
            </a:r>
            <a:endParaRPr b="1" sz="3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g1f4a141957f_0_18"/>
          <p:cNvSpPr txBox="1"/>
          <p:nvPr/>
        </p:nvSpPr>
        <p:spPr>
          <a:xfrm>
            <a:off x="13046575" y="3385613"/>
            <a:ext cx="9817500" cy="677100"/>
          </a:xfrm>
          <a:prstGeom prst="rect">
            <a:avLst/>
          </a:prstGeom>
          <a:solidFill>
            <a:srgbClr val="005A8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Output test data</a:t>
            </a:r>
            <a:endParaRPr b="1" sz="3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6" name="Google Shape;316;g1f4a141957f_0_18"/>
          <p:cNvPicPr preferRelativeResize="0"/>
          <p:nvPr/>
        </p:nvPicPr>
        <p:blipFill rotWithShape="1">
          <a:blip r:embed="rId4">
            <a:alphaModFix/>
          </a:blip>
          <a:srcRect b="25233" l="7587" r="0" t="0"/>
          <a:stretch/>
        </p:blipFill>
        <p:spPr>
          <a:xfrm>
            <a:off x="1494800" y="4052700"/>
            <a:ext cx="8011476" cy="53135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317" name="Google Shape;317;g1f4a141957f_0_18"/>
          <p:cNvSpPr/>
          <p:nvPr/>
        </p:nvSpPr>
        <p:spPr>
          <a:xfrm>
            <a:off x="9887275" y="6091100"/>
            <a:ext cx="2702100" cy="677100"/>
          </a:xfrm>
          <a:prstGeom prst="chevron">
            <a:avLst>
              <a:gd fmla="val 50000" name="adj"/>
            </a:avLst>
          </a:prstGeom>
          <a:solidFill>
            <a:schemeClr val="accent6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1 - </a:t>
            </a:r>
            <a:r>
              <a:rPr b="1"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generates</a:t>
            </a:r>
            <a:endParaRPr b="1" sz="2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8" name="Google Shape;318;g1f4a141957f_0_18"/>
          <p:cNvSpPr txBox="1"/>
          <p:nvPr/>
        </p:nvSpPr>
        <p:spPr>
          <a:xfrm>
            <a:off x="1494800" y="9291925"/>
            <a:ext cx="8011500" cy="2154900"/>
          </a:xfrm>
          <a:prstGeom prst="rect">
            <a:avLst/>
          </a:prstGeom>
          <a:solidFill>
            <a:srgbClr val="005A8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plan &amp; configure the</a:t>
            </a:r>
            <a:r>
              <a:rPr lang="en-US" sz="320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: </a:t>
            </a:r>
            <a:endParaRPr sz="3200">
              <a:solidFill>
                <a:schemeClr val="accent5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transactions, amounts, currencies, models, participants, lookups</a:t>
            </a:r>
            <a:endParaRPr sz="3200">
              <a:solidFill>
                <a:schemeClr val="accent5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settlement operations etc.</a:t>
            </a:r>
            <a:endParaRPr sz="3200">
              <a:solidFill>
                <a:schemeClr val="accent5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19" name="Google Shape;319;g1f4a141957f_0_18"/>
          <p:cNvSpPr txBox="1"/>
          <p:nvPr/>
        </p:nvSpPr>
        <p:spPr>
          <a:xfrm>
            <a:off x="13046575" y="9321275"/>
            <a:ext cx="9817500" cy="1169700"/>
          </a:xfrm>
          <a:prstGeom prst="rect">
            <a:avLst/>
          </a:prstGeom>
          <a:solidFill>
            <a:srgbClr val="005A8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predictable test data</a:t>
            </a:r>
            <a:r>
              <a:rPr b="1" lang="en-US" sz="32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endParaRPr b="1" sz="32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contained in a single JSON file</a:t>
            </a:r>
            <a:endParaRPr sz="3200">
              <a:solidFill>
                <a:schemeClr val="accent5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20" name="Google Shape;320;g1f4a141957f_0_18"/>
          <p:cNvSpPr/>
          <p:nvPr/>
        </p:nvSpPr>
        <p:spPr>
          <a:xfrm>
            <a:off x="16046875" y="10785725"/>
            <a:ext cx="3816900" cy="1108200"/>
          </a:xfrm>
          <a:prstGeom prst="downArrowCallout">
            <a:avLst>
              <a:gd fmla="val 40492" name="adj1"/>
              <a:gd fmla="val 39310" name="adj2"/>
              <a:gd fmla="val 25000" name="adj3"/>
              <a:gd fmla="val 64977" name="adj4"/>
            </a:avLst>
          </a:prstGeom>
          <a:solidFill>
            <a:schemeClr val="accent6"/>
          </a:solidFill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2 - execute tests</a:t>
            </a:r>
            <a:endParaRPr b="1" sz="2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1" name="Google Shape;321;g1f4a141957f_0_18"/>
          <p:cNvSpPr txBox="1"/>
          <p:nvPr/>
        </p:nvSpPr>
        <p:spPr>
          <a:xfrm>
            <a:off x="12718375" y="11970125"/>
            <a:ext cx="10473900" cy="1169700"/>
          </a:xfrm>
          <a:prstGeom prst="rect">
            <a:avLst/>
          </a:prstGeom>
          <a:solidFill>
            <a:srgbClr val="005A84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accent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sends test data into Settlement service via jMeter</a:t>
            </a:r>
            <a:endParaRPr sz="3200">
              <a:solidFill>
                <a:schemeClr val="accent5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END</a:t>
            </a:r>
            <a:endParaRPr b="1" sz="32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f4a2a1c1d8_0_26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Test cases</a:t>
            </a:r>
            <a:endParaRPr b="0" i="0" sz="8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g1f4a2a1c1d8_0_26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8" name="Google Shape;328;g1f4a2a1c1d8_0_26"/>
          <p:cNvSpPr txBox="1"/>
          <p:nvPr>
            <p:ph idx="1" type="body"/>
          </p:nvPr>
        </p:nvSpPr>
        <p:spPr>
          <a:xfrm>
            <a:off x="1676520" y="3651120"/>
            <a:ext cx="21033600" cy="87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Simulated 20 to 50 operators or </a:t>
            </a:r>
            <a:r>
              <a:rPr lang="en-US" sz="4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processes </a:t>
            </a: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running </a:t>
            </a:r>
            <a:r>
              <a:rPr lang="en-US" sz="4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concurrently</a:t>
            </a: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48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g1f4a2a1c1d8_0_26"/>
          <p:cNvSpPr txBox="1"/>
          <p:nvPr/>
        </p:nvSpPr>
        <p:spPr>
          <a:xfrm>
            <a:off x="2301125" y="5388525"/>
            <a:ext cx="8011500" cy="2647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accent6"/>
                </a:solidFill>
                <a:latin typeface="Montserrat"/>
                <a:ea typeface="Montserrat"/>
                <a:cs typeface="Montserrat"/>
                <a:sym typeface="Montserrat"/>
              </a:rPr>
              <a:t>cleared transfers</a:t>
            </a:r>
            <a:r>
              <a:rPr lang="en-US" sz="4000">
                <a:solidFill>
                  <a:schemeClr val="accent6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: </a:t>
            </a:r>
            <a:endParaRPr sz="4000">
              <a:solidFill>
                <a:schemeClr val="accent6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accent6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automatically allocated to settlement batches </a:t>
            </a:r>
            <a:r>
              <a:rPr lang="en-US" sz="4000">
                <a:solidFill>
                  <a:schemeClr val="accent6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throughout</a:t>
            </a:r>
            <a:r>
              <a:rPr lang="en-US" sz="4000">
                <a:solidFill>
                  <a:schemeClr val="accent6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 the day</a:t>
            </a:r>
            <a:endParaRPr sz="4000">
              <a:solidFill>
                <a:schemeClr val="accent6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30" name="Google Shape;330;g1f4a2a1c1d8_0_26"/>
          <p:cNvSpPr txBox="1"/>
          <p:nvPr/>
        </p:nvSpPr>
        <p:spPr>
          <a:xfrm>
            <a:off x="2301125" y="11553125"/>
            <a:ext cx="8011500" cy="800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view settlement reports</a:t>
            </a:r>
            <a:endParaRPr b="1" sz="4000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g1f4a2a1c1d8_0_26"/>
          <p:cNvSpPr txBox="1"/>
          <p:nvPr/>
        </p:nvSpPr>
        <p:spPr>
          <a:xfrm>
            <a:off x="11711100" y="5388525"/>
            <a:ext cx="8011500" cy="800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5A8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close </a:t>
            </a:r>
            <a:r>
              <a:rPr b="1" lang="en-US" sz="4000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settlement</a:t>
            </a:r>
            <a:r>
              <a:rPr b="1" lang="en-US" sz="4000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 batches</a:t>
            </a:r>
            <a:endParaRPr sz="4000">
              <a:solidFill>
                <a:srgbClr val="005A8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32" name="Google Shape;332;g1f4a2a1c1d8_0_26"/>
          <p:cNvSpPr txBox="1"/>
          <p:nvPr/>
        </p:nvSpPr>
        <p:spPr>
          <a:xfrm>
            <a:off x="11711100" y="8163025"/>
            <a:ext cx="8011500" cy="800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lock batches </a:t>
            </a:r>
            <a:r>
              <a:rPr b="1" lang="en-US" sz="4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for</a:t>
            </a:r>
            <a:r>
              <a:rPr b="1" lang="en-US" sz="4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 settlement</a:t>
            </a:r>
            <a:endParaRPr b="1" sz="4000">
              <a:solidFill>
                <a:schemeClr val="accent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3" name="Google Shape;333;g1f4a2a1c1d8_0_26"/>
          <p:cNvSpPr txBox="1"/>
          <p:nvPr/>
        </p:nvSpPr>
        <p:spPr>
          <a:xfrm>
            <a:off x="2301125" y="9086563"/>
            <a:ext cx="8011500" cy="1416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lookup</a:t>
            </a:r>
            <a:r>
              <a:rPr b="1" lang="en-US" sz="4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-US" sz="4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transfers</a:t>
            </a:r>
            <a:r>
              <a:rPr b="1" lang="en-US" sz="4000">
                <a:solidFill>
                  <a:schemeClr val="accent5"/>
                </a:solidFill>
                <a:latin typeface="Montserrat"/>
                <a:ea typeface="Montserrat"/>
                <a:cs typeface="Montserrat"/>
                <a:sym typeface="Montserrat"/>
              </a:rPr>
              <a:t> from settlement batches</a:t>
            </a:r>
            <a:endParaRPr sz="4000">
              <a:solidFill>
                <a:schemeClr val="accent5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334" name="Google Shape;334;g1f4a2a1c1d8_0_26"/>
          <p:cNvSpPr txBox="1"/>
          <p:nvPr/>
        </p:nvSpPr>
        <p:spPr>
          <a:xfrm>
            <a:off x="11711100" y="10937525"/>
            <a:ext cx="8011500" cy="1416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finalise reports for </a:t>
            </a:r>
            <a:r>
              <a:rPr b="1" lang="en-US" sz="40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settlement</a:t>
            </a:r>
            <a:endParaRPr sz="4000">
              <a:solidFill>
                <a:schemeClr val="accent3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2c539f77800_4_580"/>
          <p:cNvSpPr txBox="1"/>
          <p:nvPr/>
        </p:nvSpPr>
        <p:spPr>
          <a:xfrm>
            <a:off x="2759045" y="491553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Results?</a:t>
            </a:r>
            <a:endParaRPr b="0" i="0" sz="8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c539f77800_4_593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Modest environment</a:t>
            </a:r>
            <a:endParaRPr b="0" i="0" sz="8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g2c539f77800_4_593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47" name="Google Shape;347;g2c539f77800_4_593"/>
          <p:cNvSpPr txBox="1"/>
          <p:nvPr>
            <p:ph idx="1" type="body"/>
          </p:nvPr>
        </p:nvSpPr>
        <p:spPr>
          <a:xfrm>
            <a:off x="1676520" y="3651120"/>
            <a:ext cx="21033600" cy="87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"/>
              <a:buChar char="●"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Simulated 20 </a:t>
            </a: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operators</a:t>
            </a:r>
            <a:endParaRPr sz="4800">
              <a:latin typeface="Montserrat"/>
              <a:ea typeface="Montserrat"/>
              <a:cs typeface="Montserrat"/>
              <a:sym typeface="Montserrat"/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"/>
              <a:buChar char="●"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ultiple settlement processes </a:t>
            </a:r>
            <a:r>
              <a:rPr lang="en-US" sz="4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concurrently</a:t>
            </a:r>
            <a:endParaRPr sz="4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●"/>
            </a:pPr>
            <a:r>
              <a:rPr lang="en-US" sz="4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Same tests on different databases: MongoDB only; with TigerBeetle</a:t>
            </a:r>
            <a:endParaRPr sz="4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c57f0bf9fe_0_4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3" name="Google Shape;353;g2c57f0bf9fe_0_4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2c57f0bf9fe_0_4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g2c57f0bf9fe_0_4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Volumes </a:t>
            </a:r>
            <a:r>
              <a:rPr lang="en-US" sz="40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 (modest env)</a:t>
            </a:r>
            <a:endParaRPr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56" name="Google Shape;356;g2c57f0bf9fe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0650" y="4023775"/>
            <a:ext cx="22536499" cy="8077037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357" name="Google Shape;357;g2c57f0bf9fe_0_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655" y="3200400"/>
            <a:ext cx="2026451" cy="51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"/>
          <p:cNvSpPr txBox="1"/>
          <p:nvPr/>
        </p:nvSpPr>
        <p:spPr>
          <a:xfrm>
            <a:off x="1676520" y="730080"/>
            <a:ext cx="18869040" cy="2650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Agenda</a:t>
            </a:r>
            <a:endParaRPr b="1" i="0" sz="8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" name="Google Shape;207;p2"/>
          <p:cNvSpPr txBox="1"/>
          <p:nvPr/>
        </p:nvSpPr>
        <p:spPr>
          <a:xfrm>
            <a:off x="17223480" y="12712680"/>
            <a:ext cx="5486760" cy="729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2"/>
          <p:cNvSpPr txBox="1"/>
          <p:nvPr/>
        </p:nvSpPr>
        <p:spPr>
          <a:xfrm>
            <a:off x="4248000" y="4608000"/>
            <a:ext cx="180720" cy="346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 txBox="1"/>
          <p:nvPr/>
        </p:nvSpPr>
        <p:spPr>
          <a:xfrm>
            <a:off x="14040000" y="4104000"/>
            <a:ext cx="180720" cy="3463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 txBox="1"/>
          <p:nvPr>
            <p:ph idx="1" type="body"/>
          </p:nvPr>
        </p:nvSpPr>
        <p:spPr>
          <a:xfrm>
            <a:off x="1676520" y="3651120"/>
            <a:ext cx="21033600" cy="87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647700" lvl="0" marL="9715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Background</a:t>
            </a: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 &amp; business requirements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647700" lvl="0" marL="9715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New Settlement in current Prod. release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647700" lvl="0" marL="9715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Performance Testing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f4a2a1c1d8_1_0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3" name="Google Shape;363;g1f4a2a1c1d8_1_0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g1f4a2a1c1d8_1_0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g1f4a2a1c1d8_1_0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Volumes </a:t>
            </a:r>
            <a:r>
              <a:rPr lang="en-US" sz="40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 (modest env)</a:t>
            </a:r>
            <a:endParaRPr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6" name="Google Shape;366;g1f4a2a1c1d8_1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4937" y="3204200"/>
            <a:ext cx="2029967" cy="479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g1f4a2a1c1d8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925" y="4006800"/>
            <a:ext cx="22604897" cy="8002238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c539f77800_4_605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Amped-up</a:t>
            </a: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 env</a:t>
            </a:r>
            <a:endParaRPr b="0" i="0" sz="8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g2c539f77800_4_605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4" name="Google Shape;374;g2c539f77800_4_605"/>
          <p:cNvSpPr txBox="1"/>
          <p:nvPr>
            <p:ph idx="1" type="body"/>
          </p:nvPr>
        </p:nvSpPr>
        <p:spPr>
          <a:xfrm>
            <a:off x="1676520" y="3651120"/>
            <a:ext cx="21033600" cy="87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"/>
              <a:buChar char="●"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Simulated 50 operators</a:t>
            </a:r>
            <a:endParaRPr sz="4800">
              <a:latin typeface="Montserrat"/>
              <a:ea typeface="Montserrat"/>
              <a:cs typeface="Montserrat"/>
              <a:sym typeface="Montserrat"/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"/>
              <a:buChar char="●"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4500~ transactions per second</a:t>
            </a:r>
            <a:endParaRPr sz="4800">
              <a:latin typeface="Montserrat"/>
              <a:ea typeface="Montserrat"/>
              <a:cs typeface="Montserrat"/>
              <a:sym typeface="Montserrat"/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"/>
              <a:buChar char="●"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Multiple settlement processes </a:t>
            </a:r>
            <a:r>
              <a:rPr lang="en-US" sz="4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concurrently</a:t>
            </a:r>
            <a:endParaRPr sz="4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●"/>
            </a:pPr>
            <a:r>
              <a:rPr lang="en-US" sz="4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Same tests on different databases: MongoDB only; with TigerBeetle</a:t>
            </a:r>
            <a:endParaRPr sz="4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f4a141957f_0_73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Response times</a:t>
            </a: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0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 (amped-up env)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g1f4a141957f_0_73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81" name="Google Shape;381;g1f4a141957f_0_73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g1f4a141957f_0_73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g1f4a141957f_0_73"/>
          <p:cNvPicPr preferRelativeResize="0"/>
          <p:nvPr/>
        </p:nvPicPr>
        <p:blipFill rotWithShape="1">
          <a:blip r:embed="rId3">
            <a:alphaModFix/>
          </a:blip>
          <a:srcRect b="0" l="0" r="0" t="2477"/>
          <a:stretch/>
        </p:blipFill>
        <p:spPr>
          <a:xfrm>
            <a:off x="4441775" y="2933625"/>
            <a:ext cx="15503626" cy="512562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384" name="Google Shape;384;g1f4a141957f_0_73"/>
          <p:cNvPicPr preferRelativeResize="0"/>
          <p:nvPr/>
        </p:nvPicPr>
        <p:blipFill rotWithShape="1">
          <a:blip r:embed="rId4">
            <a:alphaModFix/>
          </a:blip>
          <a:srcRect b="0" l="0" r="0" t="1361"/>
          <a:stretch/>
        </p:blipFill>
        <p:spPr>
          <a:xfrm>
            <a:off x="4441775" y="8247625"/>
            <a:ext cx="15503626" cy="534675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385" name="Google Shape;385;g1f4a141957f_0_7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8111487" y="8398275"/>
            <a:ext cx="1575401" cy="370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g1f4a141957f_0_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241988" y="3033900"/>
            <a:ext cx="1466784" cy="37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f4a141957f_0_86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92" name="Google Shape;392;g1f4a141957f_0_86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g1f4a141957f_0_86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4" name="Google Shape;394;g1f4a141957f_0_86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Observations </a:t>
            </a:r>
            <a:r>
              <a:rPr lang="en-US" sz="40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 (amped-up env)</a:t>
            </a:r>
            <a:endParaRPr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95" name="Google Shape;395;g1f4a141957f_0_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592" y="2823350"/>
            <a:ext cx="2026451" cy="51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g1f4a141957f_0_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3588" y="3427475"/>
            <a:ext cx="21120000" cy="9374076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397" name="Google Shape;397;g1f4a141957f_0_86"/>
          <p:cNvSpPr/>
          <p:nvPr/>
        </p:nvSpPr>
        <p:spPr>
          <a:xfrm>
            <a:off x="7821138" y="4600025"/>
            <a:ext cx="2777400" cy="29880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f4a141957f_0_98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Observations </a:t>
            </a:r>
            <a:r>
              <a:rPr lang="en-US" sz="40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 (amped-up env)</a:t>
            </a:r>
            <a:endParaRPr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3" name="Google Shape;403;g1f4a141957f_0_98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04" name="Google Shape;404;g1f4a141957f_0_98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g1f4a141957f_0_98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6" name="Google Shape;406;g1f4a141957f_0_9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9925" y="3031039"/>
            <a:ext cx="2029967" cy="388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g1f4a141957f_0_9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9913" y="3502000"/>
            <a:ext cx="21027348" cy="9302149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408" name="Google Shape;408;g1f4a141957f_0_98"/>
          <p:cNvSpPr/>
          <p:nvPr/>
        </p:nvSpPr>
        <p:spPr>
          <a:xfrm>
            <a:off x="7808188" y="4540650"/>
            <a:ext cx="2687100" cy="7296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2c539f77800_4_611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Amped-up env</a:t>
            </a:r>
            <a:endParaRPr b="0" i="0" sz="8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g2c539f77800_4_611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5" name="Google Shape;415;g2c539f77800_4_611"/>
          <p:cNvSpPr txBox="1"/>
          <p:nvPr>
            <p:ph idx="1" type="body"/>
          </p:nvPr>
        </p:nvSpPr>
        <p:spPr>
          <a:xfrm>
            <a:off x="1676520" y="3651120"/>
            <a:ext cx="21033600" cy="87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"/>
              <a:buChar char="●"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Simulated 50 operators</a:t>
            </a:r>
            <a:endParaRPr sz="4800">
              <a:latin typeface="Montserrat"/>
              <a:ea typeface="Montserrat"/>
              <a:cs typeface="Montserrat"/>
              <a:sym typeface="Montserrat"/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"/>
              <a:buChar char="●"/>
            </a:pP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O</a:t>
            </a:r>
            <a:r>
              <a:rPr lang="en-US" sz="4800">
                <a:latin typeface="Montserrat"/>
                <a:ea typeface="Montserrat"/>
                <a:cs typeface="Montserrat"/>
                <a:sym typeface="Montserrat"/>
              </a:rPr>
              <a:t>nly allocating cleared transfers to settlement batches</a:t>
            </a:r>
            <a:endParaRPr sz="4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●"/>
            </a:pPr>
            <a:r>
              <a:rPr lang="en-US" sz="4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Different databases: </a:t>
            </a:r>
            <a:endParaRPr sz="4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704850" lvl="1" marL="1314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○"/>
            </a:pPr>
            <a:r>
              <a:rPr lang="en-US" sz="4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MongoDB only</a:t>
            </a:r>
            <a:endParaRPr sz="4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704850" lvl="1" marL="13144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○"/>
            </a:pPr>
            <a:r>
              <a:rPr lang="en-US" sz="4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with TigerBeetle</a:t>
            </a:r>
            <a:endParaRPr sz="4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1f4a141957f_0_30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21" name="Google Shape;421;g1f4a141957f_0_30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g1f4a141957f_0_30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3" name="Google Shape;423;g1f4a141957f_0_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4288" y="3380875"/>
            <a:ext cx="19507200" cy="6962759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424" name="Google Shape;424;g1f4a141957f_0_30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Volumes</a:t>
            </a: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40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 (amped-up env)</a:t>
            </a:r>
            <a:endParaRPr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25" name="Google Shape;425;g1f4a141957f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5688" y="10525550"/>
            <a:ext cx="19555799" cy="2301244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pic>
      <p:sp>
        <p:nvSpPr>
          <p:cNvPr id="426" name="Google Shape;426;g1f4a141957f_0_30"/>
          <p:cNvSpPr/>
          <p:nvPr/>
        </p:nvSpPr>
        <p:spPr>
          <a:xfrm>
            <a:off x="17033000" y="11567350"/>
            <a:ext cx="1409700" cy="346200"/>
          </a:xfrm>
          <a:prstGeom prst="rect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f4a141957f_0_10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Test suite</a:t>
            </a:r>
            <a:endParaRPr b="1" sz="8800">
              <a:solidFill>
                <a:srgbClr val="00A3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2" name="Google Shape;432;g1f4a141957f_0_10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3" name="Google Shape;433;g1f4a141957f_0_10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g1f4a141957f_0_10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g1f4a141957f_0_10"/>
          <p:cNvSpPr txBox="1"/>
          <p:nvPr>
            <p:ph idx="1" type="body"/>
          </p:nvPr>
        </p:nvSpPr>
        <p:spPr>
          <a:xfrm>
            <a:off x="1676520" y="3651120"/>
            <a:ext cx="21033600" cy="87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-647700" lvl="0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Devs or Hub Operators can </a:t>
            </a:r>
            <a:r>
              <a:rPr b="1" lang="en-US" sz="4800">
                <a:latin typeface="Montserrat"/>
                <a:ea typeface="Montserrat"/>
                <a:cs typeface="Montserrat"/>
                <a:sym typeface="Montserrat"/>
              </a:rPr>
              <a:t>simulate </a:t>
            </a: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test scenarios - </a:t>
            </a:r>
            <a:r>
              <a:rPr b="1" lang="en-US" sz="4800">
                <a:latin typeface="Montserrat"/>
                <a:ea typeface="Montserrat"/>
                <a:cs typeface="Montserrat"/>
                <a:sym typeface="Montserrat"/>
              </a:rPr>
              <a:t>config only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  <a:p>
            <a:pPr indent="-647700" lvl="0" marL="9715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Generate test data based on config</a:t>
            </a:r>
            <a:endParaRPr b="1" sz="4800">
              <a:latin typeface="Montserrat"/>
              <a:ea typeface="Montserrat"/>
              <a:cs typeface="Montserrat"/>
              <a:sym typeface="Montserrat"/>
            </a:endParaRPr>
          </a:p>
          <a:p>
            <a:pPr indent="-647700" lvl="0" marL="97155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b="1" lang="en-US" sz="4800">
                <a:latin typeface="Montserrat"/>
                <a:ea typeface="Montserrat"/>
                <a:cs typeface="Montserrat"/>
                <a:sym typeface="Montserrat"/>
              </a:rPr>
              <a:t>Replay or recreate</a:t>
            </a: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 test cases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647700" lvl="2" marL="274320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4800"/>
              <a:buFont typeface="Montserrat Medium"/>
              <a:buAutoNum type="romanL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Run in different environments 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647700" lvl="2" marL="2743200" marR="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SzPts val="4800"/>
              <a:buFont typeface="Montserrat Medium"/>
              <a:buAutoNum type="romanL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Compare behaviour with similar test data</a:t>
            </a:r>
            <a:endParaRPr b="1" sz="48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f4a141957f_0_39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1" name="Google Shape;441;g1f4a141957f_0_39"/>
          <p:cNvSpPr txBox="1"/>
          <p:nvPr/>
        </p:nvSpPr>
        <p:spPr>
          <a:xfrm>
            <a:off x="4248000" y="4608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g1f4a141957f_0_39"/>
          <p:cNvSpPr txBox="1"/>
          <p:nvPr/>
        </p:nvSpPr>
        <p:spPr>
          <a:xfrm>
            <a:off x="14040000" y="4104000"/>
            <a:ext cx="1806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g1f4a141957f_0_39"/>
          <p:cNvSpPr txBox="1"/>
          <p:nvPr>
            <p:ph idx="4294967295" type="body"/>
          </p:nvPr>
        </p:nvSpPr>
        <p:spPr>
          <a:xfrm>
            <a:off x="1676520" y="3651120"/>
            <a:ext cx="21033600" cy="8702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47700" lvl="0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TigerBeetle updates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590550" lvl="1" marL="18859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lphaL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historical balance queries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647700" lvl="0" marL="9715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rabi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Redis upgrade</a:t>
            </a:r>
            <a:endParaRPr sz="4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590550" lvl="1" marL="18859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Font typeface="Montserrat Medium"/>
              <a:buAutoNum type="alphaLcPeriod"/>
            </a:pP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instant b</a:t>
            </a:r>
            <a:r>
              <a:rPr lang="en-US" sz="4800">
                <a:latin typeface="Montserrat Medium"/>
                <a:ea typeface="Montserrat Medium"/>
                <a:cs typeface="Montserrat Medium"/>
                <a:sym typeface="Montserrat Medium"/>
              </a:rPr>
              <a:t>atch allocation</a:t>
            </a:r>
            <a:endParaRPr sz="40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444" name="Google Shape;444;g1f4a141957f_0_39"/>
          <p:cNvSpPr txBox="1"/>
          <p:nvPr/>
        </p:nvSpPr>
        <p:spPr>
          <a:xfrm>
            <a:off x="1676520" y="730080"/>
            <a:ext cx="188691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88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Other points of interest</a:t>
            </a:r>
            <a:endParaRPr i="0" sz="4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26"/>
          <p:cNvSpPr txBox="1"/>
          <p:nvPr/>
        </p:nvSpPr>
        <p:spPr>
          <a:xfrm>
            <a:off x="5850238" y="5053325"/>
            <a:ext cx="12686700" cy="26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800"/>
              <a:buFont typeface="Arial"/>
              <a:buNone/>
            </a:pPr>
            <a:r>
              <a:rPr b="1" lang="en-US" sz="10000">
                <a:solidFill>
                  <a:srgbClr val="00A3FF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b="1" sz="10000">
              <a:solidFill>
                <a:srgbClr val="00A3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0" name="Google Shape;450;p26"/>
          <p:cNvSpPr txBox="1"/>
          <p:nvPr/>
        </p:nvSpPr>
        <p:spPr>
          <a:xfrm>
            <a:off x="17223480" y="12712680"/>
            <a:ext cx="5486760" cy="7297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c539f77800_4_165"/>
          <p:cNvSpPr txBox="1"/>
          <p:nvPr/>
        </p:nvSpPr>
        <p:spPr>
          <a:xfrm>
            <a:off x="1695943" y="3899275"/>
            <a:ext cx="21219900" cy="45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8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Background &amp; </a:t>
            </a:r>
            <a:endParaRPr b="1" sz="8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8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business requirements</a:t>
            </a:r>
            <a:endParaRPr b="1" i="0" sz="88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" name="Google Shape;216;g2c539f77800_4_165"/>
          <p:cNvSpPr txBox="1"/>
          <p:nvPr/>
        </p:nvSpPr>
        <p:spPr>
          <a:xfrm>
            <a:off x="1695950" y="8942425"/>
            <a:ext cx="21014400" cy="32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-US" sz="4800">
                <a:solidFill>
                  <a:srgbClr val="005A84"/>
                </a:solidFill>
                <a:latin typeface="Montserrat"/>
                <a:ea typeface="Montserrat"/>
                <a:cs typeface="Montserrat"/>
                <a:sym typeface="Montserrat"/>
              </a:rPr>
              <a:t>Settlement Workstream</a:t>
            </a:r>
            <a:endParaRPr i="0" sz="4800" u="none" cap="none" strike="noStrike">
              <a:solidFill>
                <a:srgbClr val="005A8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g2c539f77800_4_165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c539f77800_4_397"/>
          <p:cNvSpPr txBox="1"/>
          <p:nvPr>
            <p:ph type="title"/>
          </p:nvPr>
        </p:nvSpPr>
        <p:spPr>
          <a:xfrm>
            <a:off x="567033" y="463062"/>
            <a:ext cx="23253000" cy="1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Our objectives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3" name="Google Shape;223;g2c539f77800_4_397"/>
          <p:cNvSpPr txBox="1"/>
          <p:nvPr>
            <p:ph idx="1" type="body"/>
          </p:nvPr>
        </p:nvSpPr>
        <p:spPr>
          <a:xfrm>
            <a:off x="567032" y="2144995"/>
            <a:ext cx="23253000" cy="102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Fully flexible settlement models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The ability to support small settlement batches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Deterministic assignment of payments to settlement batches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Allow administrators to settle by criteria, not by batches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g2c539f77800_4_397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5A8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c539f77800_4_403"/>
          <p:cNvSpPr txBox="1"/>
          <p:nvPr>
            <p:ph type="title"/>
          </p:nvPr>
        </p:nvSpPr>
        <p:spPr>
          <a:xfrm>
            <a:off x="567033" y="463062"/>
            <a:ext cx="23253000" cy="1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Fully flexible settlement models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" name="Google Shape;230;g2c539f77800_4_403"/>
          <p:cNvSpPr txBox="1"/>
          <p:nvPr>
            <p:ph idx="1" type="body"/>
          </p:nvPr>
        </p:nvSpPr>
        <p:spPr>
          <a:xfrm>
            <a:off x="567032" y="2144995"/>
            <a:ext cx="23253000" cy="102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Support all the types of settlement found in the real world.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Contain criteria for assigning payments to settlement models.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Contain criteria for assigning payments to batches.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Allow administrators to view payments and settle them by characteristics, not batch identifiers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g2c539f77800_4_403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5A8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c539f77800_4_409"/>
          <p:cNvSpPr txBox="1"/>
          <p:nvPr>
            <p:ph type="title"/>
          </p:nvPr>
        </p:nvSpPr>
        <p:spPr>
          <a:xfrm>
            <a:off x="567033" y="463062"/>
            <a:ext cx="23253000" cy="1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Settling by criteria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g2c539f77800_4_409"/>
          <p:cNvSpPr txBox="1"/>
          <p:nvPr>
            <p:ph idx="1" type="body"/>
          </p:nvPr>
        </p:nvSpPr>
        <p:spPr>
          <a:xfrm>
            <a:off x="567032" y="2144995"/>
            <a:ext cx="23253000" cy="102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Decouple settlements from settlement batches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1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5A83"/>
              </a:buClr>
              <a:buSzPts val="48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“All payments between midday and 16:00 yesterday”.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This creates an </a:t>
            </a:r>
            <a:r>
              <a:rPr i="1"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actionable matrix</a:t>
            </a: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…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1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5A83"/>
              </a:buClr>
              <a:buSzPts val="48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Its content can be dynamic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1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5A83"/>
              </a:buClr>
              <a:buSzPts val="48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An administrator can take actions on the matrix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1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5A83"/>
              </a:buClr>
              <a:buSzPts val="48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Which doesn’t mean that the action will be taken on </a:t>
            </a:r>
            <a:r>
              <a:rPr i="1"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every</a:t>
            </a: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 batch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152400" lvl="1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t/>
            </a:r>
            <a:endParaRPr>
              <a:solidFill>
                <a:srgbClr val="005A8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g2c539f77800_4_409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5A8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c539f77800_4_415"/>
          <p:cNvSpPr txBox="1"/>
          <p:nvPr>
            <p:ph type="title"/>
          </p:nvPr>
        </p:nvSpPr>
        <p:spPr>
          <a:xfrm>
            <a:off x="567033" y="463062"/>
            <a:ext cx="23253000" cy="1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Taking actions on a report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g2c539f77800_4_415"/>
          <p:cNvSpPr txBox="1"/>
          <p:nvPr>
            <p:ph idx="1" type="body"/>
          </p:nvPr>
        </p:nvSpPr>
        <p:spPr>
          <a:xfrm>
            <a:off x="567032" y="2144995"/>
            <a:ext cx="23253000" cy="102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A matrix can contain batches which are actionable: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1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5A83"/>
              </a:buClr>
              <a:buSzPts val="48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Batches that are closed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1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5A83"/>
              </a:buClr>
              <a:buSzPts val="48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Batches that might still have transfers added to them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And batches which aren’t: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1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5A83"/>
              </a:buClr>
              <a:buSzPts val="48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Batches that are in dispute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1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5A83"/>
              </a:buClr>
              <a:buSzPts val="48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Batches that are marked for settlement in another matrix.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When you look at a matrix, you can see: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1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5A83"/>
              </a:buClr>
              <a:buSzPts val="48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The total of all payments in the matrix.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1" marL="13716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5A83"/>
              </a:buClr>
              <a:buSzPts val="48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The total of actionable batches in the matrix.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g2c539f77800_4_415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5A8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c539f77800_4_421"/>
          <p:cNvSpPr txBox="1"/>
          <p:nvPr>
            <p:ph type="title"/>
          </p:nvPr>
        </p:nvSpPr>
        <p:spPr>
          <a:xfrm>
            <a:off x="567033" y="463062"/>
            <a:ext cx="23253000" cy="14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>
                <a:latin typeface="Montserrat"/>
                <a:ea typeface="Montserrat"/>
                <a:cs typeface="Montserrat"/>
                <a:sym typeface="Montserrat"/>
              </a:rPr>
              <a:t>Sounds complicated, but: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g2c539f77800_4_421"/>
          <p:cNvSpPr txBox="1"/>
          <p:nvPr>
            <p:ph idx="1" type="body"/>
          </p:nvPr>
        </p:nvSpPr>
        <p:spPr>
          <a:xfrm>
            <a:off x="567032" y="2144995"/>
            <a:ext cx="23253000" cy="102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We’re focusing on making standard practice simple..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That means that the edge cases and the error cases are more complicated to develop…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457200" lvl="0" marL="4572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>
                <a:srgbClr val="005A83"/>
              </a:buClr>
              <a:buSzPts val="5600"/>
              <a:buFont typeface="Montserrat"/>
              <a:buChar char="•"/>
            </a:pPr>
            <a:r>
              <a:rPr lang="en-US">
                <a:solidFill>
                  <a:srgbClr val="005A83"/>
                </a:solidFill>
                <a:latin typeface="Montserrat"/>
                <a:ea typeface="Montserrat"/>
                <a:cs typeface="Montserrat"/>
                <a:sym typeface="Montserrat"/>
              </a:rPr>
              <a:t>We think that’s a trade-off worth making.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g2c539f77800_4_421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5A8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c539f77800_4_509"/>
          <p:cNvSpPr txBox="1"/>
          <p:nvPr/>
        </p:nvSpPr>
        <p:spPr>
          <a:xfrm>
            <a:off x="1162550" y="5128675"/>
            <a:ext cx="18607500" cy="3213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8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New Settlement service with</a:t>
            </a:r>
            <a:endParaRPr b="1" sz="8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8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current Production release</a:t>
            </a:r>
            <a:endParaRPr b="1" sz="8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g2c539f77800_4_509"/>
          <p:cNvSpPr txBox="1"/>
          <p:nvPr/>
        </p:nvSpPr>
        <p:spPr>
          <a:xfrm>
            <a:off x="1695950" y="8942425"/>
            <a:ext cx="21014400" cy="32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en-US" sz="4800">
                <a:solidFill>
                  <a:srgbClr val="005A84"/>
                </a:solidFill>
                <a:latin typeface="Montserrat"/>
                <a:ea typeface="Montserrat"/>
                <a:cs typeface="Montserrat"/>
                <a:sym typeface="Montserrat"/>
              </a:rPr>
              <a:t>Settlement Workstream</a:t>
            </a:r>
            <a:endParaRPr i="0" sz="4800" u="none" cap="none" strike="noStrike">
              <a:solidFill>
                <a:srgbClr val="005A8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g2c539f77800_4_509"/>
          <p:cNvSpPr txBox="1"/>
          <p:nvPr/>
        </p:nvSpPr>
        <p:spPr>
          <a:xfrm>
            <a:off x="17223480" y="12712680"/>
            <a:ext cx="5486700" cy="72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2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2020-01-08T21:13:28Z</dcterms:created>
  <dc:creator>Tudor Vedeanu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0x01010028AAC203550B4E40A8ED4C6A11385C01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3</vt:i4>
  </property>
  <property fmtid="{D5CDD505-2E9C-101B-9397-08002B2CF9AE}" pid="9" name="PresentationFormat">
    <vt:lpwstr>Custom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7</vt:i4>
  </property>
</Properties>
</file>